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8" r:id="rId12"/>
  </p:sldMasterIdLst>
  <p:notesMasterIdLst>
    <p:notesMasterId r:id="rId23"/>
  </p:notesMasterIdLst>
  <p:sldIdLst>
    <p:sldId id="256" r:id="rId13"/>
    <p:sldId id="257" r:id="rId14"/>
    <p:sldId id="267" r:id="rId15"/>
    <p:sldId id="261" r:id="rId16"/>
    <p:sldId id="265" r:id="rId17"/>
    <p:sldId id="264" r:id="rId18"/>
    <p:sldId id="263" r:id="rId19"/>
    <p:sldId id="258" r:id="rId20"/>
    <p:sldId id="259" r:id="rId21"/>
    <p:sldId id="266" r:id="rId22"/>
  </p:sldIdLst>
  <p:sldSz cx="12192000" cy="6858000"/>
  <p:notesSz cx="6858000" cy="9144000"/>
  <p:embeddedFontLst>
    <p:embeddedFont>
      <p:font typeface="Josefin Sans" pitchFamily="2" charset="0"/>
      <p:regular r:id="rId24"/>
      <p:bold r:id="rId25"/>
      <p:italic r:id="rId26"/>
      <p:bold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0" autoAdjust="0"/>
    <p:restoredTop sz="94660"/>
  </p:normalViewPr>
  <p:slideViewPr>
    <p:cSldViewPr snapToGrid="0">
      <p:cViewPr>
        <p:scale>
          <a:sx n="125" d="100"/>
          <a:sy n="125" d="100"/>
        </p:scale>
        <p:origin x="1512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34" Type="http://schemas.openxmlformats.org/officeDocument/2006/relationships/font" Target="fonts/font11.fntdata"/><Relationship Id="rId7" Type="http://schemas.openxmlformats.org/officeDocument/2006/relationships/customXml" Target="../customXml/item7.xml"/><Relationship Id="rId12" Type="http://schemas.openxmlformats.org/officeDocument/2006/relationships/slideMaster" Target="slideMasters/slideMaster1.xml"/><Relationship Id="rId17" Type="http://schemas.openxmlformats.org/officeDocument/2006/relationships/slide" Target="slides/slide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customXml" Target="../customXml/item10.xml"/><Relationship Id="rId19" Type="http://schemas.openxmlformats.org/officeDocument/2006/relationships/slide" Target="slides/slide7.xml"/><Relationship Id="rId31" Type="http://schemas.openxmlformats.org/officeDocument/2006/relationships/font" Target="fonts/font8.fntdata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\EE4-Strategic%20Management\finacial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tszho\Desktop\ppt%20sales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Normalized Performance of FPGA Companies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Sheet3!$M$10</c:f>
              <c:strCache>
                <c:ptCount val="1"/>
                <c:pt idx="0">
                  <c:v>Intel PSG</c:v>
                </c:pt>
              </c:strCache>
            </c:strRef>
          </c:tx>
          <c:spPr>
            <a:ln w="6350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Sheet3!$L$11:$L$13</c:f>
              <c:strCache>
                <c:ptCount val="3"/>
                <c:pt idx="0">
                  <c:v>Net Revenue</c:v>
                </c:pt>
                <c:pt idx="1">
                  <c:v>Market Share (%)</c:v>
                </c:pt>
                <c:pt idx="2">
                  <c:v>Return on Equity</c:v>
                </c:pt>
              </c:strCache>
            </c:strRef>
          </c:cat>
          <c:val>
            <c:numRef>
              <c:f>Sheet3!$M$11:$M$13</c:f>
              <c:numCache>
                <c:formatCode>General</c:formatCode>
                <c:ptCount val="3"/>
                <c:pt idx="0">
                  <c:v>0.73546665359170393</c:v>
                </c:pt>
                <c:pt idx="1">
                  <c:v>0.73548261798407455</c:v>
                </c:pt>
                <c:pt idx="2">
                  <c:v>0.68459302325581395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A4-4473-A249-23108CDC7CB8}"/>
            </c:ext>
          </c:extLst>
        </c:ser>
        <c:ser>
          <c:idx val="1"/>
          <c:order val="1"/>
          <c:tx>
            <c:strRef>
              <c:f>Sheet3!$N$10</c:f>
              <c:strCache>
                <c:ptCount val="1"/>
                <c:pt idx="0">
                  <c:v>Xilinx</c:v>
                </c:pt>
              </c:strCache>
            </c:strRef>
          </c:tx>
          <c:spPr>
            <a:ln w="635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Sheet3!$L$11:$L$13</c:f>
              <c:strCache>
                <c:ptCount val="3"/>
                <c:pt idx="0">
                  <c:v>Net Revenue</c:v>
                </c:pt>
                <c:pt idx="1">
                  <c:v>Market Share (%)</c:v>
                </c:pt>
                <c:pt idx="2">
                  <c:v>Return on Equity</c:v>
                </c:pt>
              </c:strCache>
            </c:strRef>
          </c:cat>
          <c:val>
            <c:numRef>
              <c:f>Sheet3!$N$11:$N$13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A4-4473-A249-23108CDC7CB8}"/>
            </c:ext>
          </c:extLst>
        </c:ser>
        <c:ser>
          <c:idx val="2"/>
          <c:order val="2"/>
          <c:tx>
            <c:strRef>
              <c:f>Sheet3!$O$10</c:f>
              <c:strCache>
                <c:ptCount val="1"/>
                <c:pt idx="0">
                  <c:v>Lattice Semiconductor</c:v>
                </c:pt>
              </c:strCache>
            </c:strRef>
          </c:tx>
          <c:spPr>
            <a:ln w="635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Sheet3!$L$11:$L$13</c:f>
              <c:strCache>
                <c:ptCount val="3"/>
                <c:pt idx="0">
                  <c:v>Net Revenue</c:v>
                </c:pt>
                <c:pt idx="1">
                  <c:v>Market Share (%)</c:v>
                </c:pt>
                <c:pt idx="2">
                  <c:v>Return on Equity</c:v>
                </c:pt>
              </c:strCache>
            </c:strRef>
          </c:cat>
          <c:val>
            <c:numRef>
              <c:f>Sheet3!$O$11:$O$13</c:f>
              <c:numCache>
                <c:formatCode>General</c:formatCode>
                <c:ptCount val="3"/>
                <c:pt idx="0">
                  <c:v>0.20682022743430706</c:v>
                </c:pt>
                <c:pt idx="1">
                  <c:v>0.20683627888910469</c:v>
                </c:pt>
                <c:pt idx="2">
                  <c:v>0.22383720930232559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A4-4473-A249-23108CDC7C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1074216"/>
        <c:axId val="301075856"/>
      </c:radarChart>
      <c:catAx>
        <c:axId val="301074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1075856"/>
        <c:crosses val="autoZero"/>
        <c:auto val="1"/>
        <c:lblAlgn val="ctr"/>
        <c:lblOffset val="100"/>
        <c:noMultiLvlLbl val="0"/>
      </c:catAx>
      <c:valAx>
        <c:axId val="301075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1074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Breakdown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Arrow</c:v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Sheet1!$C$2:$E$2</c:f>
              <c:numCache>
                <c:formatCode>General</c:formatCode>
                <c:ptCount val="3"/>
                <c:pt idx="0">
                  <c:v>2014</c:v>
                </c:pt>
                <c:pt idx="1">
                  <c:v>2013</c:v>
                </c:pt>
                <c:pt idx="2">
                  <c:v>2012</c:v>
                </c:pt>
              </c:numCache>
            </c:numRef>
          </c:cat>
          <c:val>
            <c:numRef>
              <c:f>Sheet1!$C$3:$E$3</c:f>
              <c:numCache>
                <c:formatCode>0%</c:formatCode>
                <c:ptCount val="3"/>
                <c:pt idx="0">
                  <c:v>0.39</c:v>
                </c:pt>
                <c:pt idx="1">
                  <c:v>0.41</c:v>
                </c:pt>
                <c:pt idx="2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FF-4F07-9DE3-F00D1A7AD580}"/>
            </c:ext>
          </c:extLst>
        </c:ser>
        <c:ser>
          <c:idx val="1"/>
          <c:order val="1"/>
          <c:tx>
            <c:v>Macnia</c:v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Sheet1!$C$2:$E$2</c:f>
              <c:numCache>
                <c:formatCode>General</c:formatCode>
                <c:ptCount val="3"/>
                <c:pt idx="0">
                  <c:v>2014</c:v>
                </c:pt>
                <c:pt idx="1">
                  <c:v>2013</c:v>
                </c:pt>
                <c:pt idx="2">
                  <c:v>2012</c:v>
                </c:pt>
              </c:numCache>
            </c:numRef>
          </c:cat>
          <c:val>
            <c:numRef>
              <c:f>Sheet1!$C$4:$E$4</c:f>
              <c:numCache>
                <c:formatCode>0%</c:formatCode>
                <c:ptCount val="3"/>
                <c:pt idx="0">
                  <c:v>0.22</c:v>
                </c:pt>
                <c:pt idx="1">
                  <c:v>0.23</c:v>
                </c:pt>
                <c:pt idx="2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FF-4F07-9DE3-F00D1A7AD580}"/>
            </c:ext>
          </c:extLst>
        </c:ser>
        <c:ser>
          <c:idx val="2"/>
          <c:order val="2"/>
          <c:tx>
            <c:v>Others</c:v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Sheet1!$C$2:$E$2</c:f>
              <c:numCache>
                <c:formatCode>General</c:formatCode>
                <c:ptCount val="3"/>
                <c:pt idx="0">
                  <c:v>2014</c:v>
                </c:pt>
                <c:pt idx="1">
                  <c:v>2013</c:v>
                </c:pt>
                <c:pt idx="2">
                  <c:v>2012</c:v>
                </c:pt>
              </c:numCache>
            </c:numRef>
          </c:cat>
          <c:val>
            <c:numRef>
              <c:f>Sheet1!$C$5:$E$5</c:f>
              <c:numCache>
                <c:formatCode>0%</c:formatCode>
                <c:ptCount val="3"/>
                <c:pt idx="0">
                  <c:v>0.39</c:v>
                </c:pt>
                <c:pt idx="1">
                  <c:v>0.36</c:v>
                </c:pt>
                <c:pt idx="2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FF-4F07-9DE3-F00D1A7AD58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083422592"/>
        <c:axId val="978217280"/>
      </c:barChart>
      <c:catAx>
        <c:axId val="1083422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8217280"/>
        <c:crosses val="autoZero"/>
        <c:auto val="1"/>
        <c:lblAlgn val="ctr"/>
        <c:lblOffset val="100"/>
        <c:noMultiLvlLbl val="0"/>
      </c:catAx>
      <c:valAx>
        <c:axId val="978217280"/>
        <c:scaling>
          <c:orientation val="minMax"/>
          <c:max val="1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Buyers.   (Sales  in 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3422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Number of Patents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Intel + Altera</c:v>
                </c:pt>
                <c:pt idx="1">
                  <c:v>Xilinx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31716</c:v>
                </c:pt>
                <c:pt idx="1">
                  <c:v>3604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23-4F0F-89F3-7F368A6EF4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Intel + Altera</c:v>
                </c:pt>
                <c:pt idx="1">
                  <c:v>Xilinx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3732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23-4F0F-89F3-7F368A6EF4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7460944"/>
        <c:axId val="207458320"/>
      </c:barChart>
      <c:catAx>
        <c:axId val="207460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458320"/>
        <c:crosses val="autoZero"/>
        <c:auto val="1"/>
        <c:lblAlgn val="ctr"/>
        <c:lblOffset val="100"/>
        <c:noMultiLvlLbl val="0"/>
      </c:catAx>
      <c:valAx>
        <c:axId val="207458320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460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0.86736</cdr:x>
      <cdr:y>0.95557</cdr:y>
    </cdr:from>
    <cdr:to>
      <cdr:x>0.99521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033857" y="4738526"/>
          <a:ext cx="1036735" cy="22030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EDBAA-27A2-42DC-A52E-EDD5B9DB69AC}" type="datetimeFigureOut">
              <a:rPr lang="en-GB" smtClean="0"/>
              <a:t>13/03/2017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1BCF0-9172-490F-9C3F-6BF473C2D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20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73DAC-2714-924E-9D84-1180C9B83E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29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03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2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4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1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78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8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8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9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5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2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5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77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.xml"/><Relationship Id="rId13" Type="http://schemas.microsoft.com/office/2007/relationships/hdphoto" Target="../media/hdphoto2.wdp"/><Relationship Id="rId3" Type="http://schemas.openxmlformats.org/officeDocument/2006/relationships/customXml" Target="../../customXml/item5.xml"/><Relationship Id="rId7" Type="http://schemas.openxmlformats.org/officeDocument/2006/relationships/customXml" Target="../../customXml/item8.xml"/><Relationship Id="rId12" Type="http://schemas.openxmlformats.org/officeDocument/2006/relationships/image" Target="../media/image12.png"/><Relationship Id="rId2" Type="http://schemas.openxmlformats.org/officeDocument/2006/relationships/customXml" Target="../../customXml/item7.xml"/><Relationship Id="rId16" Type="http://schemas.openxmlformats.org/officeDocument/2006/relationships/image" Target="../media/image14.jpeg"/><Relationship Id="rId1" Type="http://schemas.openxmlformats.org/officeDocument/2006/relationships/customXml" Target="../../customXml/item1.xml"/><Relationship Id="rId6" Type="http://schemas.openxmlformats.org/officeDocument/2006/relationships/customXml" Target="../../customXml/item9.xml"/><Relationship Id="rId11" Type="http://schemas.openxmlformats.org/officeDocument/2006/relationships/image" Target="../media/image2.png"/><Relationship Id="rId5" Type="http://schemas.openxmlformats.org/officeDocument/2006/relationships/customXml" Target="../../customXml/item11.xml"/><Relationship Id="rId15" Type="http://schemas.openxmlformats.org/officeDocument/2006/relationships/chart" Target="../charts/chart3.xml"/><Relationship Id="rId10" Type="http://schemas.openxmlformats.org/officeDocument/2006/relationships/slideLayout" Target="../slideLayouts/slideLayout2.xml"/><Relationship Id="rId4" Type="http://schemas.openxmlformats.org/officeDocument/2006/relationships/customXml" Target="../../customXml/item3.xml"/><Relationship Id="rId9" Type="http://schemas.openxmlformats.org/officeDocument/2006/relationships/customXml" Target="../../customXml/item6.xml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microsoft.com/office/2007/relationships/hdphoto" Target="../media/hdphoto3.wdp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image" Target="../media/image15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image" Target="../media/image2.png"/><Relationship Id="rId40" Type="http://schemas.openxmlformats.org/officeDocument/2006/relationships/image" Target="../media/image16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slideLayout" Target="../slideLayouts/slideLayout2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66970" y="4709160"/>
            <a:ext cx="3225030" cy="2144221"/>
          </a:xfrm>
        </p:spPr>
        <p:txBody>
          <a:bodyPr>
            <a:noAutofit/>
          </a:bodyPr>
          <a:lstStyle/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Jeremy Chan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Tsz Ho </a:t>
            </a:r>
            <a:r>
              <a:rPr lang="en-GB" sz="1800" dirty="0" err="1">
                <a:latin typeface="Josefin Sans" pitchFamily="2" charset="0"/>
                <a:ea typeface="Josefin Sans" pitchFamily="2" charset="0"/>
              </a:rPr>
              <a:t>Ho</a:t>
            </a:r>
            <a:endParaRPr lang="en-GB" sz="1800" dirty="0">
              <a:latin typeface="Josefin Sans" pitchFamily="2" charset="0"/>
              <a:ea typeface="Josefin Sans" pitchFamily="2" charset="0"/>
            </a:endParaRP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Calvin Lo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Dominic Kwok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Nathalie Wong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92354" y="3311053"/>
            <a:ext cx="7541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spc="150" dirty="0">
                <a:solidFill>
                  <a:schemeClr val="bg2"/>
                </a:solidFill>
                <a:latin typeface="Josefin Sans" pitchFamily="2" charset="0"/>
                <a:ea typeface="Josefin Sans" pitchFamily="2" charset="0"/>
                <a:cs typeface="+mj-cs"/>
              </a:rPr>
              <a:t>There’s a nap for that.</a:t>
            </a: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594" y="2058058"/>
            <a:ext cx="2687045" cy="135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Our Recommendation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Saturated market with high inertia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3000" b="1" dirty="0">
                <a:solidFill>
                  <a:schemeClr val="accent6"/>
                </a:solidFill>
              </a:rPr>
              <a:t>Explore new markets (</a:t>
            </a:r>
            <a:r>
              <a:rPr lang="en-GB" sz="3000" b="1" dirty="0" err="1">
                <a:solidFill>
                  <a:schemeClr val="accent6"/>
                </a:solidFill>
              </a:rPr>
              <a:t>IoT</a:t>
            </a:r>
            <a:r>
              <a:rPr lang="en-GB" sz="3000" b="1" dirty="0">
                <a:solidFill>
                  <a:schemeClr val="accent6"/>
                </a:solidFill>
              </a:rPr>
              <a:t>, machine learning, data centre)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Severe delay in time-to-market for highly demanded products (2x performance)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3000" b="1" dirty="0">
                <a:solidFill>
                  <a:schemeClr val="accent6"/>
                </a:solidFill>
              </a:rPr>
              <a:t>Leverage Intel’s personnel, in-house product capabilities, and distribution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High risk of failed technological integration of the acquired company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2800" b="1" strike="sngStrike" dirty="0">
                <a:solidFill>
                  <a:schemeClr val="accent6"/>
                </a:solidFill>
              </a:rPr>
              <a:t>Buy Xilinx</a:t>
            </a:r>
            <a:r>
              <a:rPr lang="en-GB" sz="2800" b="1" dirty="0">
                <a:solidFill>
                  <a:schemeClr val="accent6"/>
                </a:solidFill>
              </a:rPr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2800" b="1" dirty="0">
                <a:solidFill>
                  <a:schemeClr val="accent6"/>
                </a:solidFill>
              </a:rPr>
              <a:t>Continue to develop independent product lines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2800" b="1" dirty="0">
                <a:solidFill>
                  <a:schemeClr val="accent6"/>
                </a:solidFill>
              </a:rPr>
              <a:t>Improve communication between management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65528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At a glance…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5498327" cy="4206240"/>
          </a:xfrm>
        </p:spPr>
        <p:txBody>
          <a:bodyPr/>
          <a:lstStyle/>
          <a:p>
            <a:r>
              <a:rPr lang="en-GB" dirty="0"/>
              <a:t>Reason for focusing on sleep</a:t>
            </a:r>
          </a:p>
          <a:p>
            <a:r>
              <a:rPr lang="en-GB" dirty="0"/>
              <a:t>App + server + ML + web interface</a:t>
            </a:r>
          </a:p>
          <a:p>
            <a:r>
              <a:rPr lang="en-GB" dirty="0"/>
              <a:t>Lots of existing sleep apps (accelerometer, sonar)</a:t>
            </a:r>
          </a:p>
          <a:p>
            <a:r>
              <a:rPr lang="en-GB" dirty="0"/>
              <a:t>Novel aspect is tying it to heating and room temp</a:t>
            </a:r>
          </a:p>
          <a:p>
            <a:r>
              <a:rPr lang="en-GB" dirty="0"/>
              <a:t>Non intrusive - wearable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4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3 glaring problems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Saturated market with high inertia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Severe delay in time-to-market for highly demanded products (2x performance)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High risk of failed technological integration of the acquired company</a:t>
            </a:r>
          </a:p>
        </p:txBody>
      </p:sp>
    </p:spTree>
    <p:extLst>
      <p:ext uri="{BB962C8B-B14F-4D97-AF65-F5344CB8AC3E}">
        <p14:creationId xmlns:p14="http://schemas.microsoft.com/office/powerpoint/2010/main" val="1649293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cap="none" dirty="0"/>
              <a:t>The State of the Industry | Competitors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icrose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225" y="4388228"/>
            <a:ext cx="4680000" cy="122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xilinx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59" y="2414900"/>
            <a:ext cx="5638800" cy="10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rm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43" y="2346752"/>
            <a:ext cx="4157782" cy="123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lattice semiconductor logo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19" y="4388228"/>
            <a:ext cx="43802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829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cap="none" dirty="0"/>
              <a:t>The State of the Industry | Competitors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A5E5E2C-0232-4B19-B0D9-7A2F332257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6517731"/>
              </p:ext>
            </p:extLst>
          </p:nvPr>
        </p:nvGraphicFramePr>
        <p:xfrm>
          <a:off x="390526" y="1952625"/>
          <a:ext cx="11544300" cy="6010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5"/>
          <p:cNvSpPr/>
          <p:nvPr/>
        </p:nvSpPr>
        <p:spPr>
          <a:xfrm>
            <a:off x="8714413" y="2816780"/>
            <a:ext cx="2914731" cy="2677656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Trailing behind Xilinx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Recommend increasing sales numbers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More advertising</a:t>
            </a:r>
          </a:p>
        </p:txBody>
      </p:sp>
    </p:spTree>
    <p:extLst>
      <p:ext uri="{BB962C8B-B14F-4D97-AF65-F5344CB8AC3E}">
        <p14:creationId xmlns:p14="http://schemas.microsoft.com/office/powerpoint/2010/main" val="2767792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cap="none" dirty="0"/>
              <a:t>The State of the Industry | New Entrants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research and development electronic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66" y="2036671"/>
            <a:ext cx="2809714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manufacturing electronic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589" y="2036670"/>
            <a:ext cx="271257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customer loyalt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53" y="2036672"/>
            <a:ext cx="257491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human resourc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615" y="2026919"/>
            <a:ext cx="255905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3966" y="3878476"/>
            <a:ext cx="2700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Research and Development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New topology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Design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Industrial solution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15589" y="3870752"/>
            <a:ext cx="270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Manufacturing Cost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house?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Setup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Loyalty discount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426821" y="3900408"/>
            <a:ext cx="2700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Customer Loyalty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Partnerships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Switching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9257615" y="3900408"/>
            <a:ext cx="2700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Human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Institutional cooperation</a:t>
            </a:r>
          </a:p>
          <a:p>
            <a:endParaRPr lang="en-GB" dirty="0"/>
          </a:p>
        </p:txBody>
      </p:sp>
      <p:sp>
        <p:nvSpPr>
          <p:cNvPr id="13" name="Rectangle 5"/>
          <p:cNvSpPr/>
          <p:nvPr/>
        </p:nvSpPr>
        <p:spPr>
          <a:xfrm>
            <a:off x="7410451" y="6016386"/>
            <a:ext cx="4040552" cy="46166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Entrance threat is minimal</a:t>
            </a:r>
          </a:p>
        </p:txBody>
      </p:sp>
    </p:spTree>
    <p:extLst>
      <p:ext uri="{BB962C8B-B14F-4D97-AF65-F5344CB8AC3E}">
        <p14:creationId xmlns:p14="http://schemas.microsoft.com/office/powerpoint/2010/main" val="2407675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cap="none" dirty="0"/>
              <a:t>The State of the Industry | Demand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2005119"/>
              </p:ext>
            </p:extLst>
          </p:nvPr>
        </p:nvGraphicFramePr>
        <p:xfrm>
          <a:off x="477726" y="1920543"/>
          <a:ext cx="6725060" cy="4206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18379" y="2053077"/>
            <a:ext cx="41954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Major Distributors are Arrow </a:t>
            </a:r>
            <a:r>
              <a:rPr lang="en-US" dirty="0" err="1"/>
              <a:t>Inc</a:t>
            </a:r>
            <a:r>
              <a:rPr lang="en-US" dirty="0"/>
              <a:t> and </a:t>
            </a:r>
            <a:r>
              <a:rPr lang="en-US" dirty="0" err="1"/>
              <a:t>Macnia</a:t>
            </a:r>
            <a:r>
              <a:rPr lang="en-US" dirty="0"/>
              <a:t> </a:t>
            </a:r>
            <a:r>
              <a:rPr lang="en-US" dirty="0" err="1"/>
              <a:t>Inc</a:t>
            </a:r>
            <a:r>
              <a:rPr lang="en-US" dirty="0"/>
              <a:t> [1]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Arrow is global leader in electronics distribution (2</a:t>
            </a:r>
            <a:r>
              <a:rPr lang="en-US" baseline="30000" dirty="0"/>
              <a:t>nd</a:t>
            </a:r>
            <a:r>
              <a:rPr lang="en-US" dirty="0"/>
              <a:t> largest [2]), reported revenue at USD 23 billion in 2015 [3]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FPGA market is only valued at USD 3.92 billion  in 2014 [4].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Bargaining power of buyers are high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2632" y="5960370"/>
            <a:ext cx="8463153" cy="924012"/>
          </a:xfrm>
        </p:spPr>
        <p:txBody>
          <a:bodyPr/>
          <a:lstStyle/>
          <a:p>
            <a:pPr algn="l"/>
            <a:r>
              <a:rPr lang="en-GB" sz="1000" dirty="0"/>
              <a:t>[1] Source: Altera Inc 10-K (2014)</a:t>
            </a:r>
          </a:p>
          <a:p>
            <a:pPr algn="l"/>
            <a:r>
              <a:rPr lang="en-GB" sz="1000" dirty="0"/>
              <a:t>[2] Global Purchasing, Top 2016 Distributors http://globalpurchasing.com/datasheet/topdistributorspdf-download </a:t>
            </a:r>
          </a:p>
          <a:p>
            <a:pPr algn="l"/>
            <a:r>
              <a:rPr lang="en-GB" sz="1000" dirty="0"/>
              <a:t>[3] Source: Arrow Inc 10-K (2015)</a:t>
            </a:r>
          </a:p>
          <a:p>
            <a:pPr algn="l"/>
            <a:r>
              <a:rPr lang="en-GB" sz="1000" dirty="0"/>
              <a:t>[4] </a:t>
            </a:r>
            <a:r>
              <a:rPr lang="en-GB" sz="1000" dirty="0" err="1"/>
              <a:t>MarketsAndMarkets</a:t>
            </a:r>
            <a:r>
              <a:rPr lang="en-GB" sz="1000" dirty="0"/>
              <a:t>, FPGA Market by Architecture, Applications, and Geography – Trends and Forecasts </a:t>
            </a:r>
          </a:p>
          <a:p>
            <a:pPr algn="l"/>
            <a:r>
              <a:rPr lang="en-GB" sz="1000" dirty="0"/>
              <a:t>http://www.marketsandmarkets.com/Market-Reports/fpga-market-194123367.html</a:t>
            </a:r>
            <a:endParaRPr lang="en-US" sz="1000" dirty="0"/>
          </a:p>
        </p:txBody>
      </p:sp>
      <p:sp>
        <p:nvSpPr>
          <p:cNvPr id="6" name="Rectangle 5"/>
          <p:cNvSpPr/>
          <p:nvPr/>
        </p:nvSpPr>
        <p:spPr>
          <a:xfrm>
            <a:off x="7618379" y="4758118"/>
            <a:ext cx="4378948" cy="156966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Leverage Intel’s existing infrastructures and distribution channels to achieve more cost effective sales channels  </a:t>
            </a:r>
          </a:p>
        </p:txBody>
      </p:sp>
    </p:spTree>
    <p:extLst>
      <p:ext uri="{BB962C8B-B14F-4D97-AF65-F5344CB8AC3E}">
        <p14:creationId xmlns:p14="http://schemas.microsoft.com/office/powerpoint/2010/main" val="3751615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Drivers of Value Creation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13259" y1="27634" x2="21406" y2="25646"/>
                        <a14:foregroundMark x1="24601" y1="13519" x2="25080" y2="18489"/>
                        <a14:foregroundMark x1="39776" y1="10338" x2="58786" y2="26441"/>
                        <a14:foregroundMark x1="84665" y1="5169" x2="75879" y2="28827"/>
                        <a14:foregroundMark x1="73482" y1="14115" x2="73163" y2="9940"/>
                        <a14:foregroundMark x1="77157" y1="6759" x2="82588" y2="4771"/>
                        <a14:foregroundMark x1="87540" y1="7157" x2="88179" y2="17097"/>
                        <a14:foregroundMark x1="89617" y1="8748" x2="88019" y2="5567"/>
                        <a14:foregroundMark x1="86102" y1="4970" x2="83706" y2="5169"/>
                        <a14:foregroundMark x1="78914" y1="6958" x2="74441" y2="8946"/>
                        <a14:foregroundMark x1="76518" y1="6759" x2="81949" y2="4175"/>
                        <a14:foregroundMark x1="70447" y1="40358" x2="91214" y2="58648"/>
                        <a14:foregroundMark x1="90735" y1="43340" x2="71086" y2="60437"/>
                        <a14:foregroundMark x1="38818" y1="41551" x2="58626" y2="60636"/>
                        <a14:foregroundMark x1="59585" y1="42346" x2="57348" y2="49702"/>
                        <a14:foregroundMark x1="70288" y1="47117" x2="71086" y2="56660"/>
                        <a14:foregroundMark x1="74441" y1="59841" x2="89776" y2="59642"/>
                        <a14:foregroundMark x1="60863" y1="73559" x2="40096" y2="90457"/>
                        <a14:foregroundMark x1="24601" y1="72962" x2="6709" y2="89066"/>
                        <a14:foregroundMark x1="9585" y1="45328" x2="27157" y2="61829"/>
                        <a14:foregroundMark x1="49361" y1="11531" x2="44888" y2="26839"/>
                        <a14:foregroundMark x1="38818" y1="17296" x2="39776" y2="27435"/>
                        <a14:foregroundMark x1="8466" y1="15109" x2="8626" y2="19483"/>
                        <a14:foregroundMark x1="8466" y1="13320" x2="8466" y2="13320"/>
                        <a14:foregroundMark x1="10863" y1="15905" x2="11182" y2="19284"/>
                        <a14:foregroundMark x1="16454" y1="14314" x2="16454" y2="19483"/>
                        <a14:foregroundMark x1="19489" y1="15905" x2="19010" y2="17893"/>
                        <a14:foregroundMark x1="14058" y1="9145" x2="21086" y2="7753"/>
                        <a14:foregroundMark x1="14058" y1="9145" x2="11022" y2="10736"/>
                        <a14:foregroundMark x1="26518" y1="12525" x2="26518" y2="12525"/>
                        <a14:foregroundMark x1="38978" y1="27237" x2="57188" y2="27833"/>
                        <a14:foregroundMark x1="37540" y1="24254" x2="38179" y2="27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7432" y="2285727"/>
            <a:ext cx="2745105" cy="2205731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54875" y="2884005"/>
            <a:ext cx="5014026" cy="2266097"/>
            <a:chOff x="243774" y="2725003"/>
            <a:chExt cx="5223641" cy="2644468"/>
          </a:xfrm>
        </p:grpSpPr>
        <p:pic>
          <p:nvPicPr>
            <p:cNvPr id="5122" name="Picture 2" descr="http://www.drodd.com/images15/world-map-outline4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774" y="2725003"/>
              <a:ext cx="5223641" cy="2644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MapMarker"/>
            <p:cNvGrpSpPr>
              <a:grpSpLocks noChangeAspect="1"/>
            </p:cNvGrpSpPr>
            <p:nvPr>
              <p:custDataLst>
                <p:custData r:id="rId1"/>
              </p:custDataLst>
            </p:nvPr>
          </p:nvGrpSpPr>
          <p:grpSpPr>
            <a:xfrm>
              <a:off x="580048" y="3069248"/>
              <a:ext cx="287705" cy="287705"/>
              <a:chOff x="3669395" y="3536182"/>
              <a:chExt cx="287705" cy="287705"/>
            </a:xfrm>
          </p:grpSpPr>
          <p:sp>
            <p:nvSpPr>
              <p:cNvPr id="16" name="Teardrop 15"/>
              <p:cNvSpPr>
                <a:spLocks noChangeAspect="1"/>
              </p:cNvSpPr>
              <p:nvPr/>
            </p:nvSpPr>
            <p:spPr>
              <a:xfrm rot="8100000">
                <a:off x="3669395" y="3536182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>
                <a:spLocks noChangeAspect="1"/>
              </p:cNvSpPr>
              <p:nvPr/>
            </p:nvSpPr>
            <p:spPr>
              <a:xfrm>
                <a:off x="3703757" y="3568747"/>
                <a:ext cx="218980" cy="218980"/>
              </a:xfrm>
              <a:prstGeom prst="ellipse">
                <a:avLst/>
              </a:prstGeom>
              <a:solidFill>
                <a:srgbClr val="00B0F0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MapMarker"/>
            <p:cNvGrpSpPr>
              <a:grpSpLocks noChangeAspect="1"/>
            </p:cNvGrpSpPr>
            <p:nvPr>
              <p:custDataLst>
                <p:custData r:id="rId2"/>
              </p:custDataLst>
            </p:nvPr>
          </p:nvGrpSpPr>
          <p:grpSpPr>
            <a:xfrm>
              <a:off x="630848" y="3234348"/>
              <a:ext cx="287705" cy="287705"/>
              <a:chOff x="3669395" y="3536182"/>
              <a:chExt cx="287705" cy="287705"/>
            </a:xfrm>
          </p:grpSpPr>
          <p:sp>
            <p:nvSpPr>
              <p:cNvPr id="28" name="Teardrop 27"/>
              <p:cNvSpPr>
                <a:spLocks noChangeAspect="1"/>
              </p:cNvSpPr>
              <p:nvPr/>
            </p:nvSpPr>
            <p:spPr>
              <a:xfrm rot="8100000">
                <a:off x="3669395" y="3536182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>
                <a:off x="3703757" y="3568747"/>
                <a:ext cx="218980" cy="218980"/>
              </a:xfrm>
              <a:prstGeom prst="ellipse">
                <a:avLst/>
              </a:prstGeom>
              <a:solidFill>
                <a:srgbClr val="00B0F0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MapMarker"/>
            <p:cNvGrpSpPr>
              <a:grpSpLocks noChangeAspect="1"/>
            </p:cNvGrpSpPr>
            <p:nvPr>
              <p:custDataLst>
                <p:custData r:id="rId3"/>
              </p:custDataLst>
            </p:nvPr>
          </p:nvGrpSpPr>
          <p:grpSpPr>
            <a:xfrm>
              <a:off x="3028124" y="3207947"/>
              <a:ext cx="287705" cy="287705"/>
              <a:chOff x="3669395" y="3536182"/>
              <a:chExt cx="287705" cy="287705"/>
            </a:xfrm>
          </p:grpSpPr>
          <p:sp>
            <p:nvSpPr>
              <p:cNvPr id="31" name="Teardrop 30"/>
              <p:cNvSpPr>
                <a:spLocks noChangeAspect="1"/>
              </p:cNvSpPr>
              <p:nvPr/>
            </p:nvSpPr>
            <p:spPr>
              <a:xfrm rot="8100000">
                <a:off x="3669395" y="3536182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3703757" y="3568747"/>
                <a:ext cx="218980" cy="218980"/>
              </a:xfrm>
              <a:prstGeom prst="ellipse">
                <a:avLst/>
              </a:prstGeom>
              <a:solidFill>
                <a:srgbClr val="00B0F0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MapMarker"/>
            <p:cNvGrpSpPr>
              <a:grpSpLocks noChangeAspect="1"/>
            </p:cNvGrpSpPr>
            <p:nvPr>
              <p:custDataLst>
                <p:custData r:id="rId4"/>
              </p:custDataLst>
            </p:nvPr>
          </p:nvGrpSpPr>
          <p:grpSpPr>
            <a:xfrm>
              <a:off x="2348729" y="2820201"/>
              <a:ext cx="287705" cy="287705"/>
              <a:chOff x="3669395" y="3536182"/>
              <a:chExt cx="287705" cy="287705"/>
            </a:xfrm>
          </p:grpSpPr>
          <p:sp>
            <p:nvSpPr>
              <p:cNvPr id="34" name="Teardrop 33"/>
              <p:cNvSpPr>
                <a:spLocks noChangeAspect="1"/>
              </p:cNvSpPr>
              <p:nvPr/>
            </p:nvSpPr>
            <p:spPr>
              <a:xfrm rot="8100000">
                <a:off x="3669395" y="3536182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3703757" y="3568747"/>
                <a:ext cx="218980" cy="218980"/>
              </a:xfrm>
              <a:prstGeom prst="ellipse">
                <a:avLst/>
              </a:prstGeom>
              <a:solidFill>
                <a:srgbClr val="00B0F0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MapMarker"/>
            <p:cNvGrpSpPr>
              <a:grpSpLocks noChangeAspect="1"/>
            </p:cNvGrpSpPr>
            <p:nvPr>
              <p:custDataLst>
                <p:custData r:id="rId5"/>
              </p:custDataLst>
            </p:nvPr>
          </p:nvGrpSpPr>
          <p:grpSpPr>
            <a:xfrm>
              <a:off x="732448" y="3221648"/>
              <a:ext cx="287705" cy="287705"/>
              <a:chOff x="3669395" y="3536182"/>
              <a:chExt cx="287705" cy="287705"/>
            </a:xfrm>
          </p:grpSpPr>
          <p:sp>
            <p:nvSpPr>
              <p:cNvPr id="37" name="Teardrop 36"/>
              <p:cNvSpPr>
                <a:spLocks noChangeAspect="1"/>
              </p:cNvSpPr>
              <p:nvPr/>
            </p:nvSpPr>
            <p:spPr>
              <a:xfrm rot="8100000">
                <a:off x="3669395" y="3536182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3703757" y="3568747"/>
                <a:ext cx="218980" cy="218980"/>
              </a:xfrm>
              <a:prstGeom prst="ellipse">
                <a:avLst/>
              </a:prstGeom>
              <a:solidFill>
                <a:srgbClr val="00B0F0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MapMarker"/>
            <p:cNvGrpSpPr>
              <a:grpSpLocks noChangeAspect="1"/>
            </p:cNvGrpSpPr>
            <p:nvPr>
              <p:custDataLst>
                <p:custData r:id="rId6"/>
              </p:custDataLst>
            </p:nvPr>
          </p:nvGrpSpPr>
          <p:grpSpPr>
            <a:xfrm>
              <a:off x="4366313" y="3128834"/>
              <a:ext cx="287705" cy="287705"/>
              <a:chOff x="3669395" y="3536182"/>
              <a:chExt cx="287705" cy="287705"/>
            </a:xfrm>
          </p:grpSpPr>
          <p:sp>
            <p:nvSpPr>
              <p:cNvPr id="40" name="Teardrop 39"/>
              <p:cNvSpPr>
                <a:spLocks noChangeAspect="1"/>
              </p:cNvSpPr>
              <p:nvPr/>
            </p:nvSpPr>
            <p:spPr>
              <a:xfrm rot="8100000">
                <a:off x="3669395" y="3536182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3703757" y="3568747"/>
                <a:ext cx="218980" cy="218980"/>
              </a:xfrm>
              <a:prstGeom prst="ellipse">
                <a:avLst/>
              </a:prstGeom>
              <a:solidFill>
                <a:srgbClr val="00B0F0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MapMarker"/>
            <p:cNvGrpSpPr>
              <a:grpSpLocks noChangeAspect="1"/>
            </p:cNvGrpSpPr>
            <p:nvPr>
              <p:custDataLst>
                <p:custData r:id="rId7"/>
              </p:custDataLst>
            </p:nvPr>
          </p:nvGrpSpPr>
          <p:grpSpPr>
            <a:xfrm>
              <a:off x="4142571" y="3171787"/>
              <a:ext cx="287705" cy="287705"/>
              <a:chOff x="3669395" y="3536182"/>
              <a:chExt cx="287705" cy="287705"/>
            </a:xfrm>
          </p:grpSpPr>
          <p:sp>
            <p:nvSpPr>
              <p:cNvPr id="43" name="Teardrop 42"/>
              <p:cNvSpPr>
                <a:spLocks noChangeAspect="1"/>
              </p:cNvSpPr>
              <p:nvPr/>
            </p:nvSpPr>
            <p:spPr>
              <a:xfrm rot="8100000">
                <a:off x="3669395" y="3536182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3703757" y="3568747"/>
                <a:ext cx="218980" cy="218980"/>
              </a:xfrm>
              <a:prstGeom prst="ellipse">
                <a:avLst/>
              </a:prstGeom>
              <a:solidFill>
                <a:srgbClr val="00B0F0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MapMarker"/>
            <p:cNvGrpSpPr>
              <a:grpSpLocks noChangeAspect="1"/>
            </p:cNvGrpSpPr>
            <p:nvPr>
              <p:custDataLst>
                <p:custData r:id="rId8"/>
              </p:custDataLst>
            </p:nvPr>
          </p:nvGrpSpPr>
          <p:grpSpPr>
            <a:xfrm>
              <a:off x="4306727" y="3656289"/>
              <a:ext cx="287705" cy="287705"/>
              <a:chOff x="3669395" y="3536182"/>
              <a:chExt cx="287705" cy="287705"/>
            </a:xfrm>
          </p:grpSpPr>
          <p:sp>
            <p:nvSpPr>
              <p:cNvPr id="49" name="Teardrop 48"/>
              <p:cNvSpPr>
                <a:spLocks noChangeAspect="1"/>
              </p:cNvSpPr>
              <p:nvPr/>
            </p:nvSpPr>
            <p:spPr>
              <a:xfrm rot="8100000">
                <a:off x="3669395" y="3536182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3703757" y="3568747"/>
                <a:ext cx="218980" cy="218980"/>
              </a:xfrm>
              <a:prstGeom prst="ellipse">
                <a:avLst/>
              </a:prstGeom>
              <a:solidFill>
                <a:srgbClr val="00B0F0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MapMarker"/>
            <p:cNvGrpSpPr>
              <a:grpSpLocks noChangeAspect="1"/>
            </p:cNvGrpSpPr>
            <p:nvPr>
              <p:custDataLst>
                <p:custData r:id="rId9"/>
              </p:custDataLst>
            </p:nvPr>
          </p:nvGrpSpPr>
          <p:grpSpPr>
            <a:xfrm>
              <a:off x="4176933" y="3836453"/>
              <a:ext cx="287705" cy="287705"/>
              <a:chOff x="3669395" y="3536182"/>
              <a:chExt cx="287705" cy="287705"/>
            </a:xfrm>
          </p:grpSpPr>
          <p:sp>
            <p:nvSpPr>
              <p:cNvPr id="46" name="Teardrop 45"/>
              <p:cNvSpPr>
                <a:spLocks noChangeAspect="1"/>
              </p:cNvSpPr>
              <p:nvPr/>
            </p:nvSpPr>
            <p:spPr>
              <a:xfrm rot="8100000">
                <a:off x="3669395" y="3536182"/>
                <a:ext cx="287705" cy="287705"/>
              </a:xfrm>
              <a:prstGeom prst="teardrop">
                <a:avLst>
                  <a:gd name="adj" fmla="val 152462"/>
                </a:avLst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" name="Oval 46"/>
              <p:cNvSpPr>
                <a:spLocks noChangeAspect="1"/>
              </p:cNvSpPr>
              <p:nvPr/>
            </p:nvSpPr>
            <p:spPr>
              <a:xfrm>
                <a:off x="3703757" y="3568747"/>
                <a:ext cx="218980" cy="218980"/>
              </a:xfrm>
              <a:prstGeom prst="ellipse">
                <a:avLst/>
              </a:prstGeom>
              <a:solidFill>
                <a:srgbClr val="00B0F0"/>
              </a:solidFill>
              <a:ln w="31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aphicFrame>
        <p:nvGraphicFramePr>
          <p:cNvPr id="52" name="Chart 51"/>
          <p:cNvGraphicFramePr/>
          <p:nvPr>
            <p:extLst>
              <p:ext uri="{D42A27DB-BD31-4B8C-83A1-F6EECF244321}">
                <p14:modId xmlns:p14="http://schemas.microsoft.com/office/powerpoint/2010/main" val="824799304"/>
              </p:ext>
            </p:extLst>
          </p:nvPr>
        </p:nvGraphicFramePr>
        <p:xfrm>
          <a:off x="7972537" y="1910898"/>
          <a:ext cx="3724589" cy="2580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pic>
        <p:nvPicPr>
          <p:cNvPr id="5124" name="Picture 4" descr="https://newsroom.intel.com/newsroom/wp-content/uploads/sites/11/2016/10/stratix-10.jpg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0" t="24667" r="20649" b="19560"/>
          <a:stretch/>
        </p:blipFill>
        <p:spPr bwMode="auto">
          <a:xfrm>
            <a:off x="5322013" y="4558848"/>
            <a:ext cx="2486347" cy="16446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71" y="630118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/>
              <a:t>https://newsroom.intel.com/editorials/intels-stratix-10-fpga-supporting-smart-connected-revolution/</a:t>
            </a:r>
          </a:p>
          <a:p>
            <a:r>
              <a:rPr lang="en-GB" sz="1000" dirty="0"/>
              <a:t>http://mtechsolve.blogspot.co.uk/2015/06/differences-between-dual-core-quad-core.html</a:t>
            </a:r>
          </a:p>
          <a:p>
            <a:r>
              <a:rPr lang="en-GB" sz="1000" dirty="0"/>
              <a:t>http://www.drodd.com/html7/world-map-outline.html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972537" y="4596351"/>
            <a:ext cx="3924032" cy="156966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Continue branding for FPGAs</a:t>
            </a:r>
          </a:p>
          <a:p>
            <a:pPr algn="ctr"/>
            <a:r>
              <a:rPr lang="en-US" sz="2400" b="1" dirty="0"/>
              <a:t>Integrate all IP</a:t>
            </a:r>
          </a:p>
          <a:p>
            <a:pPr algn="ctr"/>
            <a:r>
              <a:rPr lang="en-US" sz="2400" b="1" dirty="0"/>
              <a:t>Take care in differing managerial styles</a:t>
            </a:r>
          </a:p>
        </p:txBody>
      </p:sp>
    </p:spTree>
    <p:extLst>
      <p:ext uri="{BB962C8B-B14F-4D97-AF65-F5344CB8AC3E}">
        <p14:creationId xmlns:p14="http://schemas.microsoft.com/office/powerpoint/2010/main" val="798540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Business Level Strategy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TLSHAPE_TB_00000000000000000000000000000000_ScaleContainer"/>
          <p:cNvSpPr/>
          <p:nvPr>
            <p:custDataLst>
              <p:tags r:id="rId1"/>
            </p:custDataLst>
          </p:nvPr>
        </p:nvSpPr>
        <p:spPr>
          <a:xfrm>
            <a:off x="1460027" y="3522048"/>
            <a:ext cx="9222172" cy="591318"/>
          </a:xfrm>
          <a:prstGeom prst="roundRect">
            <a:avLst>
              <a:gd name="adj" fmla="val 100000"/>
            </a:avLst>
          </a:prstGeom>
          <a:gradFill flip="none" rotWithShape="1">
            <a:gsLst>
              <a:gs pos="0">
                <a:srgbClr val="44546A"/>
              </a:gs>
              <a:gs pos="0">
                <a:schemeClr val="dk2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13" name="OTLSHAPE_TB_00000000000000000000000000000000_TimescaleInterval1"/>
          <p:cNvSpPr txBox="1"/>
          <p:nvPr>
            <p:custDataLst>
              <p:tags r:id="rId2"/>
            </p:custDataLst>
          </p:nvPr>
        </p:nvSpPr>
        <p:spPr>
          <a:xfrm>
            <a:off x="1770568" y="3673328"/>
            <a:ext cx="364268" cy="28876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3200" spc="-18" dirty="0">
                <a:solidFill>
                  <a:schemeClr val="lt2"/>
                </a:solidFill>
                <a:latin typeface="+mj-lt"/>
              </a:rPr>
              <a:t>2009	</a:t>
            </a:r>
          </a:p>
        </p:txBody>
      </p:sp>
      <p:cxnSp>
        <p:nvCxnSpPr>
          <p:cNvPr id="14" name="OTLSHAPE_TB_00000000000000000000000000000000_Separator1"/>
          <p:cNvCxnSpPr/>
          <p:nvPr>
            <p:custDataLst>
              <p:tags r:id="rId3"/>
            </p:custDataLst>
          </p:nvPr>
        </p:nvCxnSpPr>
        <p:spPr>
          <a:xfrm>
            <a:off x="2779275" y="3620601"/>
            <a:ext cx="0" cy="394212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TLSHAPE_TB_00000000000000000000000000000000_TimescaleInterval2"/>
          <p:cNvSpPr txBox="1"/>
          <p:nvPr>
            <p:custDataLst>
              <p:tags r:id="rId4"/>
            </p:custDataLst>
          </p:nvPr>
        </p:nvSpPr>
        <p:spPr>
          <a:xfrm>
            <a:off x="2865537" y="3673328"/>
            <a:ext cx="281085" cy="28876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3200" spc="-18" dirty="0">
                <a:solidFill>
                  <a:schemeClr val="lt2"/>
                </a:solidFill>
                <a:latin typeface="+mj-lt"/>
              </a:rPr>
              <a:t>2010</a:t>
            </a:r>
          </a:p>
        </p:txBody>
      </p:sp>
      <p:cxnSp>
        <p:nvCxnSpPr>
          <p:cNvPr id="16" name="OTLSHAPE_TB_00000000000000000000000000000000_Separator2"/>
          <p:cNvCxnSpPr/>
          <p:nvPr>
            <p:custDataLst>
              <p:tags r:id="rId5"/>
            </p:custDataLst>
          </p:nvPr>
        </p:nvCxnSpPr>
        <p:spPr>
          <a:xfrm>
            <a:off x="3838923" y="3620601"/>
            <a:ext cx="0" cy="394212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TLSHAPE_TB_00000000000000000000000000000000_TimescaleInterval3"/>
          <p:cNvSpPr txBox="1"/>
          <p:nvPr>
            <p:custDataLst>
              <p:tags r:id="rId6"/>
            </p:custDataLst>
          </p:nvPr>
        </p:nvSpPr>
        <p:spPr>
          <a:xfrm>
            <a:off x="3925185" y="3673328"/>
            <a:ext cx="214886" cy="28876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3200" spc="-20" dirty="0">
                <a:solidFill>
                  <a:schemeClr val="lt2"/>
                </a:solidFill>
                <a:latin typeface="+mj-lt"/>
              </a:rPr>
              <a:t>2011</a:t>
            </a:r>
          </a:p>
        </p:txBody>
      </p:sp>
      <p:cxnSp>
        <p:nvCxnSpPr>
          <p:cNvPr id="18" name="OTLSHAPE_TB_00000000000000000000000000000000_Separator3"/>
          <p:cNvCxnSpPr/>
          <p:nvPr>
            <p:custDataLst>
              <p:tags r:id="rId7"/>
            </p:custDataLst>
          </p:nvPr>
        </p:nvCxnSpPr>
        <p:spPr>
          <a:xfrm>
            <a:off x="4933892" y="3620601"/>
            <a:ext cx="0" cy="394212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TLSHAPE_TB_00000000000000000000000000000000_TimescaleInterval4"/>
          <p:cNvSpPr txBox="1"/>
          <p:nvPr>
            <p:custDataLst>
              <p:tags r:id="rId8"/>
            </p:custDataLst>
          </p:nvPr>
        </p:nvSpPr>
        <p:spPr>
          <a:xfrm>
            <a:off x="5020154" y="3673328"/>
            <a:ext cx="327794" cy="28876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3200" spc="-20" dirty="0">
                <a:solidFill>
                  <a:schemeClr val="lt2"/>
                </a:solidFill>
                <a:latin typeface="+mj-lt"/>
              </a:rPr>
              <a:t>2013</a:t>
            </a:r>
          </a:p>
        </p:txBody>
      </p:sp>
      <p:cxnSp>
        <p:nvCxnSpPr>
          <p:cNvPr id="20" name="OTLSHAPE_TB_00000000000000000000000000000000_Separator4"/>
          <p:cNvCxnSpPr/>
          <p:nvPr>
            <p:custDataLst>
              <p:tags r:id="rId9"/>
            </p:custDataLst>
          </p:nvPr>
        </p:nvCxnSpPr>
        <p:spPr>
          <a:xfrm>
            <a:off x="6028862" y="3620601"/>
            <a:ext cx="0" cy="394212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TLSHAPE_TB_00000000000000000000000000000000_TimescaleInterval5"/>
          <p:cNvSpPr txBox="1"/>
          <p:nvPr>
            <p:custDataLst>
              <p:tags r:id="rId10"/>
            </p:custDataLst>
          </p:nvPr>
        </p:nvSpPr>
        <p:spPr>
          <a:xfrm>
            <a:off x="6115123" y="3673328"/>
            <a:ext cx="310541" cy="28876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3200" spc="-20" dirty="0">
                <a:solidFill>
                  <a:schemeClr val="lt2"/>
                </a:solidFill>
                <a:latin typeface="+mj-lt"/>
              </a:rPr>
              <a:t>2014</a:t>
            </a:r>
            <a:endParaRPr lang="en-US" sz="3200" spc="-18" dirty="0">
              <a:solidFill>
                <a:schemeClr val="lt2"/>
              </a:solidFill>
              <a:latin typeface="+mj-lt"/>
            </a:endParaRPr>
          </a:p>
        </p:txBody>
      </p:sp>
      <p:cxnSp>
        <p:nvCxnSpPr>
          <p:cNvPr id="22" name="OTLSHAPE_TB_00000000000000000000000000000000_Separator5"/>
          <p:cNvCxnSpPr/>
          <p:nvPr>
            <p:custDataLst>
              <p:tags r:id="rId11"/>
            </p:custDataLst>
          </p:nvPr>
        </p:nvCxnSpPr>
        <p:spPr>
          <a:xfrm>
            <a:off x="7088509" y="3620601"/>
            <a:ext cx="0" cy="394212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TLSHAPE_TB_00000000000000000000000000000000_TimescaleInterval6"/>
          <p:cNvSpPr txBox="1"/>
          <p:nvPr>
            <p:custDataLst>
              <p:tags r:id="rId12"/>
            </p:custDataLst>
          </p:nvPr>
        </p:nvSpPr>
        <p:spPr>
          <a:xfrm>
            <a:off x="7174772" y="3673328"/>
            <a:ext cx="286834" cy="28876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3200" spc="-20" dirty="0">
                <a:solidFill>
                  <a:schemeClr val="lt2"/>
                </a:solidFill>
                <a:latin typeface="+mj-lt"/>
              </a:rPr>
              <a:t>2015</a:t>
            </a:r>
            <a:endParaRPr lang="en-US" sz="3200" spc="-22" dirty="0">
              <a:solidFill>
                <a:schemeClr val="lt2"/>
              </a:solidFill>
              <a:latin typeface="+mj-lt"/>
            </a:endParaRPr>
          </a:p>
        </p:txBody>
      </p:sp>
      <p:cxnSp>
        <p:nvCxnSpPr>
          <p:cNvPr id="24" name="OTLSHAPE_TB_00000000000000000000000000000000_Separator6"/>
          <p:cNvCxnSpPr/>
          <p:nvPr>
            <p:custDataLst>
              <p:tags r:id="rId13"/>
            </p:custDataLst>
          </p:nvPr>
        </p:nvCxnSpPr>
        <p:spPr>
          <a:xfrm>
            <a:off x="8183479" y="3620601"/>
            <a:ext cx="0" cy="394212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TLSHAPE_TB_00000000000000000000000000000000_TimescaleInterval7"/>
          <p:cNvSpPr txBox="1"/>
          <p:nvPr>
            <p:custDataLst>
              <p:tags r:id="rId14"/>
            </p:custDataLst>
          </p:nvPr>
        </p:nvSpPr>
        <p:spPr>
          <a:xfrm>
            <a:off x="8269740" y="3673328"/>
            <a:ext cx="331432" cy="28876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3200" spc="-20" dirty="0">
                <a:solidFill>
                  <a:schemeClr val="lt2"/>
                </a:solidFill>
                <a:latin typeface="+mj-lt"/>
              </a:rPr>
              <a:t>2016</a:t>
            </a:r>
          </a:p>
        </p:txBody>
      </p:sp>
      <p:cxnSp>
        <p:nvCxnSpPr>
          <p:cNvPr id="26" name="OTLSHAPE_TB_00000000000000000000000000000000_Separator7"/>
          <p:cNvCxnSpPr/>
          <p:nvPr>
            <p:custDataLst>
              <p:tags r:id="rId15"/>
            </p:custDataLst>
          </p:nvPr>
        </p:nvCxnSpPr>
        <p:spPr>
          <a:xfrm>
            <a:off x="9243126" y="3620601"/>
            <a:ext cx="0" cy="394212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TLSHAPE_TB_00000000000000000000000000000000_TimescaleInterval8"/>
          <p:cNvSpPr txBox="1"/>
          <p:nvPr>
            <p:custDataLst>
              <p:tags r:id="rId16"/>
            </p:custDataLst>
          </p:nvPr>
        </p:nvSpPr>
        <p:spPr>
          <a:xfrm>
            <a:off x="9329389" y="3673328"/>
            <a:ext cx="314967" cy="28876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3200" spc="-20" dirty="0">
                <a:solidFill>
                  <a:schemeClr val="lt2"/>
                </a:solidFill>
                <a:latin typeface="+mj-lt"/>
              </a:rPr>
              <a:t>2017</a:t>
            </a:r>
            <a:endParaRPr lang="en-US" sz="3200" spc="-22" dirty="0">
              <a:solidFill>
                <a:schemeClr val="lt2"/>
              </a:solidFill>
              <a:latin typeface="+mj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437250" y="2021460"/>
            <a:ext cx="1713273" cy="1499388"/>
            <a:chOff x="1237999" y="1793276"/>
            <a:chExt cx="1039546" cy="659283"/>
          </a:xfrm>
        </p:grpSpPr>
        <p:cxnSp>
          <p:nvCxnSpPr>
            <p:cNvPr id="45" name="OTLSHAPE_M_a58f29487c0343c08abcf41913e40cae_Connector1"/>
            <p:cNvCxnSpPr/>
            <p:nvPr>
              <p:custDataLst>
                <p:tags r:id="rId32"/>
              </p:custDataLst>
            </p:nvPr>
          </p:nvCxnSpPr>
          <p:spPr>
            <a:xfrm>
              <a:off x="1237999" y="1847759"/>
              <a:ext cx="0" cy="604800"/>
            </a:xfrm>
            <a:prstGeom prst="line">
              <a:avLst/>
            </a:prstGeom>
            <a:ln w="9525" cap="flat" cmpd="sng" algn="ctr">
              <a:solidFill>
                <a:srgbClr val="0072B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/>
            <p:cNvGrpSpPr/>
            <p:nvPr/>
          </p:nvGrpSpPr>
          <p:grpSpPr>
            <a:xfrm>
              <a:off x="1263399" y="1793276"/>
              <a:ext cx="1014146" cy="570478"/>
              <a:chOff x="1263399" y="1793276"/>
              <a:chExt cx="1014146" cy="570478"/>
            </a:xfrm>
          </p:grpSpPr>
          <p:sp>
            <p:nvSpPr>
              <p:cNvPr id="47" name="OTLSHAPE_M_a58f29487c0343c08abcf41913e40cae_Title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1454189" y="1793276"/>
                <a:ext cx="823356" cy="405989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spAutoFit/>
              </a:bodyPr>
              <a:lstStyle/>
              <a:p>
                <a:r>
                  <a:rPr lang="en-US" sz="2000" b="1" spc="-6" dirty="0">
                    <a:latin typeface="+mj-lt"/>
                  </a:rPr>
                  <a:t>Acquisition of McAfee ($7.7 </a:t>
                </a:r>
                <a:r>
                  <a:rPr lang="en-US" sz="2000" b="1" spc="-6" dirty="0" err="1">
                    <a:latin typeface="+mj-lt"/>
                  </a:rPr>
                  <a:t>bn</a:t>
                </a:r>
                <a:r>
                  <a:rPr lang="en-US" sz="2000" b="1" spc="-6" dirty="0">
                    <a:latin typeface="+mj-lt"/>
                  </a:rPr>
                  <a:t>) </a:t>
                </a:r>
              </a:p>
            </p:txBody>
          </p:sp>
          <p:sp>
            <p:nvSpPr>
              <p:cNvPr id="48" name="OTLSHAPE_M_a58f29487c0343c08abcf41913e40cae_Date"/>
              <p:cNvSpPr txBox="1"/>
              <p:nvPr>
                <p:custDataLst>
                  <p:tags r:id="rId34"/>
                </p:custDataLst>
              </p:nvPr>
            </p:nvSpPr>
            <p:spPr>
              <a:xfrm>
                <a:off x="1463746" y="2228424"/>
                <a:ext cx="787253" cy="13533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spAutoFit/>
              </a:bodyPr>
              <a:lstStyle/>
              <a:p>
                <a:r>
                  <a:rPr lang="en-US" sz="2000" spc="-8" dirty="0">
                    <a:latin typeface="+mj-lt"/>
                  </a:rPr>
                  <a:t>August</a:t>
                </a:r>
              </a:p>
            </p:txBody>
          </p:sp>
          <p:sp>
            <p:nvSpPr>
              <p:cNvPr id="49" name="OTLSHAPE_M_a58f29487c0343c08abcf41913e40cae_Shape"/>
              <p:cNvSpPr/>
              <p:nvPr>
                <p:custDataLst>
                  <p:tags r:id="rId35"/>
                </p:custDataLst>
              </p:nvPr>
            </p:nvSpPr>
            <p:spPr>
              <a:xfrm rot="16200000">
                <a:off x="1263399" y="1847759"/>
                <a:ext cx="165100" cy="165100"/>
              </a:xfrm>
              <a:prstGeom prst="flowChartMerge">
                <a:avLst/>
              </a:prstGeom>
              <a:solidFill>
                <a:srgbClr val="087FC3"/>
              </a:soli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>
                <a:bevelT h="12700"/>
              </a:sp3d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>
                        <a:scrgbClr r="0" g="0" b="0">
                          <a:alpha val="50000"/>
                        </a:scrgbClr>
                      </a:outerShdw>
                    </a:effectLst>
                  </a14:hiddenEffects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9197612" y="2077758"/>
            <a:ext cx="2362679" cy="1439649"/>
            <a:chOff x="1368006" y="2296248"/>
            <a:chExt cx="1080153" cy="618402"/>
          </a:xfrm>
        </p:grpSpPr>
        <p:cxnSp>
          <p:nvCxnSpPr>
            <p:cNvPr id="41" name="OTLSHAPE_M_52743de8bb6d4044896f473898fe9da7_Connector1"/>
            <p:cNvCxnSpPr/>
            <p:nvPr>
              <p:custDataLst>
                <p:tags r:id="rId28"/>
              </p:custDataLst>
            </p:nvPr>
          </p:nvCxnSpPr>
          <p:spPr>
            <a:xfrm>
              <a:off x="1368006" y="2309322"/>
              <a:ext cx="0" cy="605328"/>
            </a:xfrm>
            <a:prstGeom prst="line">
              <a:avLst/>
            </a:prstGeom>
            <a:ln w="9525" cap="flat" cmpd="sng" algn="ctr">
              <a:solidFill>
                <a:srgbClr val="087F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TLSHAPE_M_52743de8bb6d4044896f473898fe9da7_Title"/>
            <p:cNvSpPr txBox="1"/>
            <p:nvPr>
              <p:custDataLst>
                <p:tags r:id="rId29"/>
              </p:custDataLst>
            </p:nvPr>
          </p:nvSpPr>
          <p:spPr>
            <a:xfrm>
              <a:off x="1559529" y="2296248"/>
              <a:ext cx="888630" cy="26441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defRPr sz="2000" b="1" spc="-6">
                  <a:latin typeface="+mj-lt"/>
                </a:defRPr>
              </a:lvl1pPr>
            </a:lstStyle>
            <a:p>
              <a:r>
                <a:rPr lang="en-US" dirty="0"/>
                <a:t>Sold 51% stake of McAfee ($4.2 </a:t>
              </a:r>
              <a:r>
                <a:rPr lang="en-US" dirty="0" err="1"/>
                <a:t>bn</a:t>
              </a:r>
              <a:r>
                <a:rPr lang="en-US" dirty="0"/>
                <a:t>)</a:t>
              </a:r>
            </a:p>
          </p:txBody>
        </p:sp>
        <p:sp>
          <p:nvSpPr>
            <p:cNvPr id="43" name="OTLSHAPE_M_52743de8bb6d4044896f473898fe9da7_Date"/>
            <p:cNvSpPr txBox="1"/>
            <p:nvPr>
              <p:custDataLst>
                <p:tags r:id="rId30"/>
              </p:custDataLst>
            </p:nvPr>
          </p:nvSpPr>
          <p:spPr>
            <a:xfrm>
              <a:off x="1572496" y="2703205"/>
              <a:ext cx="635000" cy="13220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sz="2000" spc="-8" dirty="0">
                  <a:latin typeface="+mj-lt"/>
                </a:rPr>
                <a:t>September</a:t>
              </a:r>
            </a:p>
          </p:txBody>
        </p:sp>
        <p:sp>
          <p:nvSpPr>
            <p:cNvPr id="44" name="OTLSHAPE_M_52743de8bb6d4044896f473898fe9da7_Shape"/>
            <p:cNvSpPr/>
            <p:nvPr>
              <p:custDataLst>
                <p:tags r:id="rId31"/>
              </p:custDataLst>
            </p:nvPr>
          </p:nvSpPr>
          <p:spPr>
            <a:xfrm rot="16200000">
              <a:off x="1386034" y="2309322"/>
              <a:ext cx="165100" cy="165100"/>
            </a:xfrm>
            <a:prstGeom prst="flowChartMerge">
              <a:avLst/>
            </a:prstGeom>
            <a:solidFill>
              <a:srgbClr val="087FC3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728467" y="2028825"/>
            <a:ext cx="1590839" cy="1460997"/>
            <a:chOff x="5970856" y="2409482"/>
            <a:chExt cx="1171070" cy="634906"/>
          </a:xfrm>
        </p:grpSpPr>
        <p:cxnSp>
          <p:nvCxnSpPr>
            <p:cNvPr id="39" name="OTLSHAPE_M_6a283b367375415b92b0e5fc4e16a0cc_Connector1"/>
            <p:cNvCxnSpPr/>
            <p:nvPr>
              <p:custDataLst>
                <p:tags r:id="rId26"/>
              </p:custDataLst>
            </p:nvPr>
          </p:nvCxnSpPr>
          <p:spPr>
            <a:xfrm>
              <a:off x="5970856" y="2439588"/>
              <a:ext cx="0" cy="604800"/>
            </a:xfrm>
            <a:prstGeom prst="line">
              <a:avLst/>
            </a:prstGeom>
            <a:ln w="9525" cap="flat" cmpd="sng" algn="ctr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TLSHAPE_M_6a283b367375415b92b0e5fc4e16a0cc_Title"/>
            <p:cNvSpPr txBox="1"/>
            <p:nvPr>
              <p:custDataLst>
                <p:tags r:id="rId27"/>
              </p:custDataLst>
            </p:nvPr>
          </p:nvSpPr>
          <p:spPr>
            <a:xfrm>
              <a:off x="6179032" y="2409482"/>
              <a:ext cx="962894" cy="4164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defRPr sz="2000" b="1" spc="-6">
                  <a:latin typeface="+mj-lt"/>
                </a:defRPr>
              </a:lvl1pPr>
            </a:lstStyle>
            <a:p>
              <a:r>
                <a:rPr lang="en-US" dirty="0"/>
                <a:t>Acquisition of Altera ($16.7 </a:t>
              </a:r>
              <a:r>
                <a:rPr lang="en-US" dirty="0" err="1"/>
                <a:t>bn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77982" y="2015859"/>
            <a:ext cx="2430518" cy="1428298"/>
            <a:chOff x="3675781" y="2231355"/>
            <a:chExt cx="1789186" cy="655229"/>
          </a:xfrm>
        </p:grpSpPr>
        <p:cxnSp>
          <p:nvCxnSpPr>
            <p:cNvPr id="34" name="OTLSHAPE_M_93afb554552a4221a5380f7919409aa7_Connector1"/>
            <p:cNvCxnSpPr/>
            <p:nvPr>
              <p:custDataLst>
                <p:tags r:id="rId22"/>
              </p:custDataLst>
            </p:nvPr>
          </p:nvCxnSpPr>
          <p:spPr>
            <a:xfrm>
              <a:off x="3675781" y="2281784"/>
              <a:ext cx="0" cy="604800"/>
            </a:xfrm>
            <a:prstGeom prst="line">
              <a:avLst/>
            </a:prstGeom>
            <a:ln w="9525" cap="flat" cmpd="sng" algn="ctr">
              <a:solidFill>
                <a:srgbClr val="DC592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891108" y="2231355"/>
              <a:ext cx="1573859" cy="611740"/>
              <a:chOff x="3372075" y="1916664"/>
              <a:chExt cx="1573859" cy="611740"/>
            </a:xfrm>
          </p:grpSpPr>
          <p:sp>
            <p:nvSpPr>
              <p:cNvPr id="37" name="OTLSHAPE_M_93afb554552a4221a5380f7919409aa7_Title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3372075" y="1916664"/>
                <a:ext cx="1573859" cy="429979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>
                  <a:defRPr sz="2000" b="1" spc="-6">
                    <a:latin typeface="+mj-lt"/>
                  </a:defRPr>
                </a:lvl1pPr>
              </a:lstStyle>
              <a:p>
                <a:r>
                  <a:rPr lang="en-GB" dirty="0"/>
                  <a:t>Acquisition of Infineon Wireless Solutions ($1.4 </a:t>
                </a:r>
                <a:r>
                  <a:rPr lang="en-GB" dirty="0" err="1"/>
                  <a:t>bn</a:t>
                </a:r>
                <a:r>
                  <a:rPr lang="en-GB" dirty="0"/>
                  <a:t>)</a:t>
                </a:r>
                <a:endParaRPr lang="en-US" dirty="0"/>
              </a:p>
            </p:txBody>
          </p:sp>
          <p:sp>
            <p:nvSpPr>
              <p:cNvPr id="38" name="OTLSHAPE_M_93afb554552a4221a5380f7919409aa7_Date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3380459" y="2385077"/>
                <a:ext cx="947361" cy="143327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spAutoFit/>
              </a:bodyPr>
              <a:lstStyle/>
              <a:p>
                <a:r>
                  <a:rPr lang="en-US" sz="2000" spc="-6" dirty="0">
                    <a:latin typeface="+mj-lt"/>
                  </a:rPr>
                  <a:t>January</a:t>
                </a:r>
              </a:p>
            </p:txBody>
          </p:sp>
        </p:grpSp>
        <p:sp>
          <p:nvSpPr>
            <p:cNvPr id="36" name="OTLSHAPE_M_a58f29487c0343c08abcf41913e40cae_Shape"/>
            <p:cNvSpPr/>
            <p:nvPr>
              <p:custDataLst>
                <p:tags r:id="rId23"/>
              </p:custDataLst>
            </p:nvPr>
          </p:nvSpPr>
          <p:spPr>
            <a:xfrm rot="16200000">
              <a:off x="3696975" y="2286428"/>
              <a:ext cx="165100" cy="165100"/>
            </a:xfrm>
            <a:prstGeom prst="flowChartMerge">
              <a:avLst/>
            </a:prstGeom>
            <a:solidFill>
              <a:srgbClr val="DC5924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32" name="OTLSHAPE_M_52743de8bb6d4044896f473898fe9da7_Shape"/>
          <p:cNvSpPr/>
          <p:nvPr>
            <p:custDataLst>
              <p:tags r:id="rId17"/>
            </p:custDataLst>
          </p:nvPr>
        </p:nvSpPr>
        <p:spPr>
          <a:xfrm rot="16200000">
            <a:off x="7757840" y="2137086"/>
            <a:ext cx="256238" cy="250615"/>
          </a:xfrm>
          <a:prstGeom prst="flowChartMerg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OTLSHAPE_M_93afb554552a4221a5380f7919409aa7_Date"/>
          <p:cNvSpPr txBox="1"/>
          <p:nvPr>
            <p:custDataLst>
              <p:tags r:id="rId18"/>
            </p:custDataLst>
          </p:nvPr>
        </p:nvSpPr>
        <p:spPr>
          <a:xfrm>
            <a:off x="8001426" y="3074008"/>
            <a:ext cx="783447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2000" spc="-6" dirty="0">
                <a:latin typeface="+mj-lt"/>
              </a:rPr>
              <a:t>August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025134" y="4547096"/>
            <a:ext cx="6611838" cy="156966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pPr lvl="1" algn="ctr"/>
            <a:r>
              <a:rPr lang="en-GB" sz="2400" b="1" dirty="0"/>
              <a:t>Further acquisitions if integration successful </a:t>
            </a:r>
          </a:p>
          <a:p>
            <a:pPr lvl="1" algn="ctr"/>
            <a:r>
              <a:rPr lang="en-GB" sz="2400" b="1" dirty="0"/>
              <a:t>Broaden partnership with customers</a:t>
            </a:r>
          </a:p>
          <a:p>
            <a:pPr lvl="1" algn="ctr"/>
            <a:r>
              <a:rPr lang="en-GB" sz="2400" b="1" dirty="0"/>
              <a:t>Provide customer specific solutions to broaden the customer base</a:t>
            </a:r>
          </a:p>
        </p:txBody>
      </p:sp>
      <p:pic>
        <p:nvPicPr>
          <p:cNvPr id="2050" name="Picture 2" descr="https://www.seeklogo.net/wp-content/uploads/2016/09/facebook-icon-preview-1-400x400.png"/>
          <p:cNvPicPr>
            <a:picLocks noChangeAspect="1" noChangeArrowheads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403" y="4686050"/>
            <a:ext cx="1346953" cy="13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OTLSHAPE_M_a58f29487c0343c08abcf41913e40cae_Shape"/>
          <p:cNvSpPr/>
          <p:nvPr>
            <p:custDataLst>
              <p:tags r:id="rId19"/>
            </p:custDataLst>
          </p:nvPr>
        </p:nvSpPr>
        <p:spPr>
          <a:xfrm rot="16200000">
            <a:off x="9291990" y="5165053"/>
            <a:ext cx="375482" cy="272101"/>
          </a:xfrm>
          <a:prstGeom prst="flowChartMerge">
            <a:avLst/>
          </a:prstGeom>
          <a:ln/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57" name="OTLSHAPE_M_a58f29487c0343c08abcf41913e40cae_Connector1"/>
          <p:cNvCxnSpPr/>
          <p:nvPr>
            <p:custDataLst>
              <p:tags r:id="rId20"/>
            </p:custDataLst>
          </p:nvPr>
        </p:nvCxnSpPr>
        <p:spPr>
          <a:xfrm>
            <a:off x="9329389" y="4113366"/>
            <a:ext cx="0" cy="137547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cxnSp>
      <p:sp>
        <p:nvSpPr>
          <p:cNvPr id="58" name="OTLSHAPE_M_93afb554552a4221a5380f7919409aa7_Title"/>
          <p:cNvSpPr txBox="1"/>
          <p:nvPr>
            <p:custDataLst>
              <p:tags r:id="rId21"/>
            </p:custDataLst>
          </p:nvPr>
        </p:nvSpPr>
        <p:spPr>
          <a:xfrm>
            <a:off x="9410355" y="4161675"/>
            <a:ext cx="2138007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>
              <a:defRPr sz="2000" b="1" spc="-6">
                <a:latin typeface="+mj-lt"/>
              </a:defRPr>
            </a:lvl1pPr>
          </a:lstStyle>
          <a:p>
            <a:r>
              <a:rPr lang="en-GB" dirty="0"/>
              <a:t>Partnership with tech giants</a:t>
            </a:r>
            <a:endParaRPr lang="en-US" dirty="0"/>
          </a:p>
        </p:txBody>
      </p:sp>
      <p:pic>
        <p:nvPicPr>
          <p:cNvPr id="2052" name="Picture 4" descr="http://logok.org/wp-content/uploads/2014/06/Microsoft-logo-m-box-880x660.png"/>
          <p:cNvPicPr>
            <a:picLocks noChangeAspect="1" noChangeArrowheads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6" t="30874" r="35064" b="28554"/>
          <a:stretch/>
        </p:blipFill>
        <p:spPr bwMode="auto">
          <a:xfrm>
            <a:off x="10758954" y="4920676"/>
            <a:ext cx="943075" cy="95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8409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Josefin Sans"/>
        <a:ea typeface=""/>
        <a:cs typeface=""/>
      </a:majorFont>
      <a:minorFont>
        <a:latin typeface="Josefin Sans"/>
        <a:ea typeface=""/>
        <a:cs typeface="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Props1.xml><?xml version="1.0" encoding="utf-8"?>
<ds:datastoreItem xmlns:ds="http://schemas.openxmlformats.org/officeDocument/2006/customXml" ds:itemID="{70C684E9-4103-49A6-B71B-7CDBABE28A7C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C6D3230B-C9DE-4353-9FD6-4CE1550D179C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08324C00-AEB4-4451-9423-4A651EAFAAE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3862439-8530-404F-A5A6-B3CFADD1217E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2AC7D59E-0E4E-4491-AD87-DBC655897CB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41241777-0683-4EAA-AAF2-7311771131F5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4A6ABE7E-B1B8-4D60-8AB7-1EE0CB135D82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9717B01D-5A6B-423A-A24A-7B1CC880F423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DF571013-DC45-4799-9716-456488761B01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214AFECE-0117-415E-9AAC-2E5C9C3A7E72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2FB5DA88-3677-4047-8AF2-437E6D233D9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169</TotalTime>
  <Words>458</Words>
  <Application>Microsoft Office PowerPoint</Application>
  <PresentationFormat>Widescreen</PresentationFormat>
  <Paragraphs>97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Josefin Sans</vt:lpstr>
      <vt:lpstr>Segoe UI</vt:lpstr>
      <vt:lpstr>Wingdings</vt:lpstr>
      <vt:lpstr>Calibri</vt:lpstr>
      <vt:lpstr>Arial</vt:lpstr>
      <vt:lpstr>Banded</vt:lpstr>
      <vt:lpstr>PowerPoint Presentation</vt:lpstr>
      <vt:lpstr>At a glance…</vt:lpstr>
      <vt:lpstr>3 glaring problems</vt:lpstr>
      <vt:lpstr>The State of the Industry | Competitors</vt:lpstr>
      <vt:lpstr>The State of the Industry | Competitors</vt:lpstr>
      <vt:lpstr>The State of the Industry | New Entrants</vt:lpstr>
      <vt:lpstr>The State of the Industry | Demand</vt:lpstr>
      <vt:lpstr>Drivers of Value Creation</vt:lpstr>
      <vt:lpstr>Business Level Strategy</vt:lpstr>
      <vt:lpstr>Our Recommendation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Programmable Solutions Group</dc:title>
  <dc:creator>Jeremy Chan</dc:creator>
  <cp:lastModifiedBy>Jeremy Chan</cp:lastModifiedBy>
  <cp:revision>59</cp:revision>
  <dcterms:created xsi:type="dcterms:W3CDTF">2017-03-07T23:27:25Z</dcterms:created>
  <dcterms:modified xsi:type="dcterms:W3CDTF">2017-03-13T23:58:30Z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